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0" r:id="rId3"/>
    <p:sldId id="257" r:id="rId4"/>
    <p:sldId id="271" r:id="rId5"/>
    <p:sldId id="272" r:id="rId6"/>
    <p:sldId id="273" r:id="rId7"/>
    <p:sldId id="262" r:id="rId8"/>
    <p:sldId id="274" r:id="rId9"/>
    <p:sldId id="263" r:id="rId10"/>
    <p:sldId id="266" r:id="rId11"/>
    <p:sldId id="269" r:id="rId12"/>
    <p:sldId id="267" r:id="rId13"/>
    <p:sldId id="268" r:id="rId14"/>
    <p:sldId id="275" r:id="rId15"/>
    <p:sldId id="276" r:id="rId16"/>
    <p:sldId id="277" r:id="rId17"/>
    <p:sldId id="265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1"/>
    <p:restoredTop sz="85067"/>
  </p:normalViewPr>
  <p:slideViewPr>
    <p:cSldViewPr snapToGrid="0" snapToObjects="1">
      <p:cViewPr varScale="1">
        <p:scale>
          <a:sx n="86" d="100"/>
          <a:sy n="86" d="100"/>
        </p:scale>
        <p:origin x="1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966CA-8A3A-3E43-8F1A-9DE0003BAD77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6CCFF-7803-1E4F-B67F-F03233A89A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876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http://cocodataset.org/#keypoints-leaderboard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3837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http://cocodataset.org/#keypoints-leaderboard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505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http://cocodataset.org/#keypoints-leaderboard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815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92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93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07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629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http://cocodataset.org/#keypoints-leaderboard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618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http://cocodataset.org/#keypoints-leaderboard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8194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http://cocodataset.org/#keypoints-leaderboard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716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http://cocodataset.org/#keypoints-leaderboard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34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http://cocodataset.org/#keypoints-leaderboard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6CCFF-7803-1E4F-B67F-F03233A89A8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70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03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54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14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317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75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4449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9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034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245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0740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8023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4CA0-01E5-B34C-B7C2-8CADBB8BE9B5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315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668545"/>
            <a:ext cx="9144000" cy="23944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700" dirty="0">
                <a:latin typeface="PingFang SC" charset="-122"/>
                <a:ea typeface="PingFang SC" charset="-122"/>
                <a:cs typeface="PingFang SC" charset="-122"/>
              </a:rPr>
              <a:t>Coherent Online Video Style Transfer</a:t>
            </a:r>
          </a:p>
          <a:p>
            <a:pPr algn="ctr"/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Dongdong Chen , Jing Liao , Lu Yuan , Nenghai Yu , and Gang Hua</a:t>
            </a:r>
          </a:p>
          <a:p>
            <a:pPr algn="ctr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University of Science and Technology of China,</a:t>
            </a:r>
          </a:p>
          <a:p>
            <a:pPr algn="ctr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Microsoft Research Asia</a:t>
            </a:r>
          </a:p>
          <a:p>
            <a:pPr algn="ctr"/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(ICCV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2017)</a:t>
            </a:r>
          </a:p>
          <a:p>
            <a:pPr algn="ctr"/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73355" y="4847749"/>
            <a:ext cx="1797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朴智新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2018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年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6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月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29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0CBBAB-2407-A143-892D-BC815568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3171"/>
            <a:ext cx="9144000" cy="22194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4C90E3-AB8A-0044-B104-D735FB023E52}"/>
              </a:ext>
            </a:extLst>
          </p:cNvPr>
          <p:cNvSpPr/>
          <p:nvPr/>
        </p:nvSpPr>
        <p:spPr>
          <a:xfrm>
            <a:off x="315796" y="4085484"/>
            <a:ext cx="8573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This</a:t>
            </a:r>
            <a:r>
              <a:rPr lang="zh-CN" altLang="en-US"/>
              <a:t> network architecture consists of </a:t>
            </a:r>
            <a:r>
              <a:rPr lang="zh-CN" altLang="en-US">
                <a:solidFill>
                  <a:srgbClr val="FF0000"/>
                </a:solidFill>
              </a:rPr>
              <a:t>three</a:t>
            </a:r>
            <a:r>
              <a:rPr lang="zh-CN" altLang="en-US"/>
              <a:t> main components: the </a:t>
            </a:r>
            <a:r>
              <a:rPr lang="zh-CN" altLang="en-US">
                <a:solidFill>
                  <a:srgbClr val="FF0000"/>
                </a:solidFill>
              </a:rPr>
              <a:t>pretrained style sub-network</a:t>
            </a:r>
            <a:r>
              <a:rPr lang="zh-CN" altLang="en-US"/>
              <a:t>, which is split into two parts: an encoder and a decoder; the </a:t>
            </a:r>
            <a:r>
              <a:rPr lang="zh-CN" altLang="en-US">
                <a:solidFill>
                  <a:srgbClr val="FF0000"/>
                </a:solidFill>
              </a:rPr>
              <a:t>ﬂow sub-network </a:t>
            </a:r>
            <a:r>
              <a:rPr lang="zh-CN" altLang="en-US"/>
              <a:t>to predict intermediate feature ﬂow; and the </a:t>
            </a:r>
            <a:r>
              <a:rPr lang="zh-CN" altLang="en-US">
                <a:solidFill>
                  <a:srgbClr val="FF0000"/>
                </a:solidFill>
              </a:rPr>
              <a:t>mask sub-network </a:t>
            </a:r>
            <a:r>
              <a:rPr lang="zh-CN" altLang="en-US"/>
              <a:t>to regress the composition mask.</a:t>
            </a:r>
          </a:p>
        </p:txBody>
      </p:sp>
    </p:spTree>
    <p:extLst>
      <p:ext uri="{BB962C8B-B14F-4D97-AF65-F5344CB8AC3E}">
        <p14:creationId xmlns:p14="http://schemas.microsoft.com/office/powerpoint/2010/main" val="202908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0CBBAB-2407-A143-892D-BC815568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3171"/>
            <a:ext cx="9144000" cy="22194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4C90E3-AB8A-0044-B104-D735FB023E52}"/>
              </a:ext>
            </a:extLst>
          </p:cNvPr>
          <p:cNvSpPr/>
          <p:nvPr/>
        </p:nvSpPr>
        <p:spPr>
          <a:xfrm>
            <a:off x="315796" y="4085484"/>
            <a:ext cx="8573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adopt the </a:t>
            </a:r>
            <a:r>
              <a:rPr lang="en-US" altLang="zh-CN">
                <a:solidFill>
                  <a:srgbClr val="FF0000"/>
                </a:solidFill>
              </a:rPr>
              <a:t>pre-trained</a:t>
            </a:r>
            <a:r>
              <a:rPr lang="en-US" altLang="zh-CN"/>
              <a:t> image style transfer network of Johnson et al. as our default style sub-network.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since it is often adopted as the basic network structure for many work.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318363-CE01-9843-B8D3-05CDE4DA5B04}"/>
              </a:ext>
            </a:extLst>
          </p:cNvPr>
          <p:cNvSpPr/>
          <p:nvPr/>
        </p:nvSpPr>
        <p:spPr>
          <a:xfrm>
            <a:off x="1498862" y="1253765"/>
            <a:ext cx="2969443" cy="1583703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1F20E0-AC89-794C-87F9-BC6A8A30D464}"/>
              </a:ext>
            </a:extLst>
          </p:cNvPr>
          <p:cNvSpPr/>
          <p:nvPr/>
        </p:nvSpPr>
        <p:spPr>
          <a:xfrm>
            <a:off x="6380871" y="1253764"/>
            <a:ext cx="2255653" cy="1583703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EC7DE7-4E11-2942-8A0C-FD4CA9F7A734}"/>
              </a:ext>
            </a:extLst>
          </p:cNvPr>
          <p:cNvSpPr/>
          <p:nvPr/>
        </p:nvSpPr>
        <p:spPr>
          <a:xfrm>
            <a:off x="3479564" y="815609"/>
            <a:ext cx="2901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pretrained style sub-network</a:t>
            </a:r>
          </a:p>
        </p:txBody>
      </p:sp>
    </p:spTree>
    <p:extLst>
      <p:ext uri="{BB962C8B-B14F-4D97-AF65-F5344CB8AC3E}">
        <p14:creationId xmlns:p14="http://schemas.microsoft.com/office/powerpoint/2010/main" val="33329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0CBBAB-2407-A143-892D-BC815568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3171"/>
            <a:ext cx="9144000" cy="22194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4C90E3-AB8A-0044-B104-D735FB023E52}"/>
              </a:ext>
            </a:extLst>
          </p:cNvPr>
          <p:cNvSpPr/>
          <p:nvPr/>
        </p:nvSpPr>
        <p:spPr>
          <a:xfrm>
            <a:off x="315796" y="4085484"/>
            <a:ext cx="8573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FlowNet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318363-CE01-9843-B8D3-05CDE4DA5B04}"/>
              </a:ext>
            </a:extLst>
          </p:cNvPr>
          <p:cNvSpPr/>
          <p:nvPr/>
        </p:nvSpPr>
        <p:spPr>
          <a:xfrm>
            <a:off x="1545996" y="2803631"/>
            <a:ext cx="2865748" cy="887492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EC7DE7-4E11-2942-8A0C-FD4CA9F7A734}"/>
              </a:ext>
            </a:extLst>
          </p:cNvPr>
          <p:cNvSpPr/>
          <p:nvPr/>
        </p:nvSpPr>
        <p:spPr>
          <a:xfrm>
            <a:off x="1405667" y="3691123"/>
            <a:ext cx="1833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flow</a:t>
            </a:r>
            <a:r>
              <a:rPr lang="zh-CN" altLang="en-US">
                <a:solidFill>
                  <a:schemeClr val="accent1"/>
                </a:solidFill>
              </a:rPr>
              <a:t> sub-network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52F803-DDF0-1741-B35C-47E9F3F9E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472" y="4643204"/>
            <a:ext cx="2571055" cy="766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171AE96-DC77-9A42-A828-80E54CA01E83}"/>
                  </a:ext>
                </a:extLst>
              </p:cNvPr>
              <p:cNvSpPr/>
              <p:nvPr/>
            </p:nvSpPr>
            <p:spPr>
              <a:xfrm>
                <a:off x="421849" y="5507576"/>
                <a:ext cx="79797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/>
                  <a:t>(·) denotes the function that warps features from t − 1 to t using the estimated ﬂow ﬁeld </a:t>
                </a:r>
                <a:r>
                  <a:rPr lang="en-US" altLang="zh-CN"/>
                  <a:t>W</a:t>
                </a:r>
                <a:r>
                  <a:rPr lang="en-US" altLang="zh-CN" baseline="-25000"/>
                  <a:t>t</a:t>
                </a:r>
                <a:endParaRPr lang="zh-CN" altLang="en-US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171AE96-DC77-9A42-A828-80E54CA01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49" y="5507576"/>
                <a:ext cx="7979790" cy="646331"/>
              </a:xfrm>
              <a:prstGeom prst="rect">
                <a:avLst/>
              </a:prstGeom>
              <a:blipFill>
                <a:blip r:embed="rId5"/>
                <a:stretch>
                  <a:fillRect l="-476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427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0CBBAB-2407-A143-892D-BC815568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3171"/>
            <a:ext cx="9144000" cy="22194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4C90E3-AB8A-0044-B104-D735FB023E52}"/>
              </a:ext>
            </a:extLst>
          </p:cNvPr>
          <p:cNvSpPr/>
          <p:nvPr/>
        </p:nvSpPr>
        <p:spPr>
          <a:xfrm>
            <a:off x="315796" y="4085484"/>
            <a:ext cx="8573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We mask out two types of pixels, being set to 0 in M</a:t>
            </a:r>
            <a:r>
              <a:rPr lang="zh-CN" altLang="en-US"/>
              <a:t> </a:t>
            </a:r>
            <a:r>
              <a:rPr lang="en-US" altLang="zh-CN"/>
              <a:t>ground-truth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1) the </a:t>
            </a:r>
            <a:r>
              <a:rPr lang="en-US" altLang="zh-CN">
                <a:solidFill>
                  <a:srgbClr val="FF0000"/>
                </a:solidFill>
              </a:rPr>
              <a:t>occlusion pixels </a:t>
            </a:r>
            <a:r>
              <a:rPr lang="en-US" altLang="zh-CN"/>
              <a:t>achieved by crosschecking the forward and backward ﬂows;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2) the pixels at </a:t>
            </a:r>
            <a:r>
              <a:rPr lang="en-US" altLang="zh-CN">
                <a:solidFill>
                  <a:srgbClr val="FF0000"/>
                </a:solidFill>
              </a:rPr>
              <a:t>motion boundaries </a:t>
            </a:r>
            <a:r>
              <a:rPr lang="en-US" altLang="zh-CN"/>
              <a:t>with large gradients of ﬂow, which are often less accurate and may result in ghosting artifacts in composition.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All other pixels are set to 1.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318363-CE01-9843-B8D3-05CDE4DA5B04}"/>
              </a:ext>
            </a:extLst>
          </p:cNvPr>
          <p:cNvSpPr/>
          <p:nvPr/>
        </p:nvSpPr>
        <p:spPr>
          <a:xfrm>
            <a:off x="4511258" y="2422689"/>
            <a:ext cx="1333361" cy="107465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EC7DE7-4E11-2942-8A0C-FD4CA9F7A734}"/>
              </a:ext>
            </a:extLst>
          </p:cNvPr>
          <p:cNvSpPr/>
          <p:nvPr/>
        </p:nvSpPr>
        <p:spPr>
          <a:xfrm>
            <a:off x="4511258" y="3606520"/>
            <a:ext cx="1912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mask</a:t>
            </a:r>
            <a:r>
              <a:rPr lang="zh-CN" altLang="en-US">
                <a:solidFill>
                  <a:schemeClr val="accent1"/>
                </a:solidFill>
              </a:rPr>
              <a:t> </a:t>
            </a:r>
            <a:r>
              <a:rPr lang="en-US" altLang="zh-CN">
                <a:solidFill>
                  <a:schemeClr val="accent1"/>
                </a:solidFill>
              </a:rPr>
              <a:t>sub-network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5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0CBBAB-2407-A143-892D-BC815568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3171"/>
            <a:ext cx="9144000" cy="22194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B1F79A-DA01-AA40-87D6-4E0A9B3C8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77" y="4036774"/>
            <a:ext cx="4488795" cy="648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31D4E8-F762-EF41-BA86-63DC24A90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877" y="4685649"/>
            <a:ext cx="4216662" cy="709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9A8145-8E60-2748-A1DB-392133855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755" y="5249683"/>
            <a:ext cx="2857958" cy="615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CC90E9-E931-5F45-9ACB-21B508850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04" y="4597924"/>
            <a:ext cx="3261674" cy="551537"/>
          </a:xfrm>
          <a:prstGeom prst="rect">
            <a:avLst/>
          </a:prstGeom>
        </p:spPr>
      </p:pic>
      <p:sp>
        <p:nvSpPr>
          <p:cNvPr id="10" name="左大括号 9">
            <a:extLst>
              <a:ext uri="{FF2B5EF4-FFF2-40B4-BE49-F238E27FC236}">
                <a16:creationId xmlns:a16="http://schemas.microsoft.com/office/drawing/2014/main" id="{B3BA60DB-4600-6C41-9EC7-5CD81889B2EB}"/>
              </a:ext>
            </a:extLst>
          </p:cNvPr>
          <p:cNvSpPr/>
          <p:nvPr/>
        </p:nvSpPr>
        <p:spPr>
          <a:xfrm>
            <a:off x="3667027" y="4361211"/>
            <a:ext cx="337728" cy="129487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6001F4-C46B-F241-AAEF-0CA0FC0819D5}"/>
              </a:ext>
            </a:extLst>
          </p:cNvPr>
          <p:cNvSpPr/>
          <p:nvPr/>
        </p:nvSpPr>
        <p:spPr>
          <a:xfrm>
            <a:off x="282804" y="6037933"/>
            <a:ext cx="6726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where S</a:t>
            </a:r>
            <a:r>
              <a:rPr lang="en-US" altLang="zh-CN" baseline="-25000"/>
              <a:t>t</a:t>
            </a:r>
            <a:r>
              <a:rPr lang="zh-CN" altLang="en-US"/>
              <a:t> is the stylized result produced </a:t>
            </a:r>
            <a:r>
              <a:rPr lang="zh-CN" altLang="en-US">
                <a:solidFill>
                  <a:srgbClr val="FF0000"/>
                </a:solidFill>
              </a:rPr>
              <a:t>independently</a:t>
            </a:r>
            <a:r>
              <a:rPr lang="zh-CN" altLang="en-US"/>
              <a:t> at t</a:t>
            </a:r>
          </a:p>
        </p:txBody>
      </p:sp>
    </p:spTree>
    <p:extLst>
      <p:ext uri="{BB962C8B-B14F-4D97-AF65-F5344CB8AC3E}">
        <p14:creationId xmlns:p14="http://schemas.microsoft.com/office/powerpoint/2010/main" val="3753570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332279-79C6-8E44-9544-AB14145A3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100"/>
            <a:ext cx="9144000" cy="61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3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F10C0-4DEF-6F4D-B98A-55294BA8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83" y="754210"/>
            <a:ext cx="4650753" cy="5681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9C2726-9539-F04D-98B8-2B150F986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96" y="1803081"/>
            <a:ext cx="6698072" cy="41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1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ED21E0-32D3-DD40-8CC3-315E80973C02}"/>
              </a:ext>
            </a:extLst>
          </p:cNvPr>
          <p:cNvSpPr/>
          <p:nvPr/>
        </p:nvSpPr>
        <p:spPr>
          <a:xfrm>
            <a:off x="174395" y="810808"/>
            <a:ext cx="77158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Our network is </a:t>
            </a:r>
            <a:r>
              <a:rPr lang="zh-CN" altLang="en-US">
                <a:solidFill>
                  <a:srgbClr val="FF0000"/>
                </a:solidFill>
              </a:rPr>
              <a:t>the ﬁrst network </a:t>
            </a:r>
            <a:r>
              <a:rPr lang="zh-CN" altLang="en-US"/>
              <a:t>leveraging temporal information that is </a:t>
            </a:r>
            <a:r>
              <a:rPr lang="zh-CN" altLang="en-US">
                <a:solidFill>
                  <a:srgbClr val="FF0000"/>
                </a:solidFill>
              </a:rPr>
              <a:t>trained end-to-end</a:t>
            </a:r>
            <a:r>
              <a:rPr lang="zh-CN" altLang="en-US"/>
              <a:t> for video style transfer, which successfully generates stable results.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Our feed-forward network is about </a:t>
            </a:r>
            <a:r>
              <a:rPr lang="zh-CN" altLang="en-US">
                <a:solidFill>
                  <a:srgbClr val="FF0000"/>
                </a:solidFill>
              </a:rPr>
              <a:t>thousands of times faster </a:t>
            </a:r>
            <a:r>
              <a:rPr lang="zh-CN" altLang="en-US"/>
              <a:t>compared to optimization-based style transfer in videos, reaching 15 fps on modern GPUs.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Our method </a:t>
            </a:r>
            <a:r>
              <a:rPr lang="zh-CN" altLang="en-US">
                <a:solidFill>
                  <a:srgbClr val="FF0000"/>
                </a:solidFill>
              </a:rPr>
              <a:t>enables online processing</a:t>
            </a:r>
            <a:r>
              <a:rPr lang="zh-CN" altLang="en-US"/>
              <a:t>, and is cheap in both learning and inference, since we achieve the good approximation of long-term temporal coherence by propagating short-term 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Our network is general, and </a:t>
            </a:r>
            <a:r>
              <a:rPr lang="zh-CN" altLang="en-US">
                <a:solidFill>
                  <a:srgbClr val="FF0000"/>
                </a:solidFill>
              </a:rPr>
              <a:t>successfully applied to several existing image stylization networks</a:t>
            </a:r>
            <a:r>
              <a:rPr lang="zh-CN" altLang="en-US"/>
              <a:t>, including per-style-per-network  or mutiple-style-pernetwork.</a:t>
            </a:r>
          </a:p>
        </p:txBody>
      </p:sp>
    </p:spTree>
    <p:extLst>
      <p:ext uri="{BB962C8B-B14F-4D97-AF65-F5344CB8AC3E}">
        <p14:creationId xmlns:p14="http://schemas.microsoft.com/office/powerpoint/2010/main" val="3797660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812354"/>
            <a:ext cx="9144000" cy="26276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700" dirty="0">
                <a:latin typeface="PingFang SC" charset="-122"/>
                <a:ea typeface="PingFang SC" charset="-122"/>
                <a:cs typeface="PingFang SC" charset="-122"/>
              </a:rPr>
              <a:t>What</a:t>
            </a:r>
            <a:r>
              <a:rPr kumimoji="1" lang="zh-CN" altLang="en-US" sz="27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2700" dirty="0">
                <a:latin typeface="PingFang SC" charset="-122"/>
                <a:ea typeface="PingFang SC" charset="-122"/>
                <a:cs typeface="PingFang SC" charset="-122"/>
              </a:rPr>
              <a:t>is</a:t>
            </a:r>
            <a:r>
              <a:rPr kumimoji="1" lang="zh-CN" altLang="en-US" sz="27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2700" dirty="0">
                <a:latin typeface="PingFang SC" charset="-122"/>
                <a:ea typeface="PingFang SC" charset="-122"/>
                <a:cs typeface="PingFang SC" charset="-122"/>
              </a:rPr>
              <a:t>Video</a:t>
            </a:r>
            <a:r>
              <a:rPr kumimoji="1" lang="zh-CN" altLang="en-US" sz="27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2700" dirty="0">
                <a:latin typeface="PingFang SC" charset="-122"/>
                <a:ea typeface="PingFang SC" charset="-122"/>
                <a:cs typeface="PingFang SC" charset="-122"/>
              </a:rPr>
              <a:t>Style</a:t>
            </a:r>
            <a:r>
              <a:rPr kumimoji="1" lang="zh-CN" altLang="en-US" sz="27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2700" dirty="0">
                <a:latin typeface="PingFang SC" charset="-122"/>
                <a:ea typeface="PingFang SC" charset="-122"/>
                <a:cs typeface="PingFang SC" charset="-122"/>
              </a:rPr>
              <a:t>Transfer?</a:t>
            </a:r>
          </a:p>
        </p:txBody>
      </p:sp>
    </p:spTree>
    <p:extLst>
      <p:ext uri="{BB962C8B-B14F-4D97-AF65-F5344CB8AC3E}">
        <p14:creationId xmlns:p14="http://schemas.microsoft.com/office/powerpoint/2010/main" val="20134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 Transfer?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9E496-7234-C746-900E-D258BFDF2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9" y="982154"/>
            <a:ext cx="6542988" cy="490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 Transfer?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B1251F-8486-CC49-97CA-15FF28FC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733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6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812354"/>
            <a:ext cx="9144000" cy="26276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700" dirty="0">
                <a:latin typeface="PingFang SC" panose="020B0400000000000000" pitchFamily="34" charset="-122"/>
                <a:ea typeface="PingFang SC" panose="020B0400000000000000" pitchFamily="34" charset="-122"/>
                <a:cs typeface="Calibri" charset="0"/>
              </a:rPr>
              <a:t>Why is it challenging and/or haven't been solved?</a:t>
            </a:r>
          </a:p>
        </p:txBody>
      </p:sp>
    </p:spTree>
    <p:extLst>
      <p:ext uri="{BB962C8B-B14F-4D97-AF65-F5344CB8AC3E}">
        <p14:creationId xmlns:p14="http://schemas.microsoft.com/office/powerpoint/2010/main" val="164865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it challenging and/or haven't been solved?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F8224A-4058-C642-8E54-3A3824D73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7670"/>
            <a:ext cx="9144000" cy="45034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9DA9AC-3FA2-B44A-9AD5-D0BC8025E62D}"/>
              </a:ext>
            </a:extLst>
          </p:cNvPr>
          <p:cNvSpPr/>
          <p:nvPr/>
        </p:nvSpPr>
        <p:spPr>
          <a:xfrm>
            <a:off x="353504" y="5181090"/>
            <a:ext cx="62358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zh-CN" altLang="en-US"/>
              <a:t>the </a:t>
            </a:r>
            <a:r>
              <a:rPr lang="zh-CN" altLang="en-US">
                <a:solidFill>
                  <a:srgbClr val="FF0000"/>
                </a:solidFill>
              </a:rPr>
              <a:t>original</a:t>
            </a:r>
            <a:r>
              <a:rPr lang="zh-CN" altLang="en-US"/>
              <a:t> one, </a:t>
            </a:r>
            <a:endParaRPr lang="en-US" altLang="zh-CN"/>
          </a:p>
          <a:p>
            <a:pPr marL="342900" indent="-342900">
              <a:buAutoNum type="alphaLcParenBoth"/>
            </a:pPr>
            <a:r>
              <a:rPr lang="zh-CN" altLang="en-US"/>
              <a:t>5% </a:t>
            </a:r>
            <a:r>
              <a:rPr lang="zh-CN" altLang="en-US">
                <a:solidFill>
                  <a:srgbClr val="FF0000"/>
                </a:solidFill>
              </a:rPr>
              <a:t>lighter</a:t>
            </a:r>
            <a:r>
              <a:rPr lang="zh-CN" altLang="en-US"/>
              <a:t> than (a),</a:t>
            </a:r>
            <a:endParaRPr lang="en-US" altLang="zh-CN"/>
          </a:p>
          <a:p>
            <a:pPr marL="342900" indent="-342900">
              <a:buAutoNum type="alphaLcParenBoth"/>
            </a:pPr>
            <a:r>
              <a:rPr lang="zh-CN" altLang="en-US"/>
              <a:t>Gaussian</a:t>
            </a:r>
            <a:r>
              <a:rPr lang="zh-CN" altLang="en-US">
                <a:solidFill>
                  <a:srgbClr val="FF0000"/>
                </a:solidFill>
              </a:rPr>
              <a:t> noises </a:t>
            </a:r>
            <a:r>
              <a:rPr lang="zh-CN" altLang="en-US"/>
              <a:t>(µ = 0, σ = 1e − 4) added to (a) </a:t>
            </a:r>
            <a:endParaRPr lang="en-US" altLang="zh-CN"/>
          </a:p>
          <a:p>
            <a:pPr marL="342900" indent="-342900">
              <a:buAutoNum type="alphaLcParenBoth"/>
            </a:pPr>
            <a:r>
              <a:rPr lang="zh-CN" altLang="en-US"/>
              <a:t>the next frame of (a) with </a:t>
            </a:r>
            <a:r>
              <a:rPr lang="zh-CN" altLang="en-US">
                <a:solidFill>
                  <a:srgbClr val="FF0000"/>
                </a:solidFill>
              </a:rPr>
              <a:t>subtle motions</a:t>
            </a:r>
            <a:r>
              <a:rPr lang="zh-CN" alt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436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812354"/>
            <a:ext cx="9144000" cy="26276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700" dirty="0">
                <a:latin typeface="PingFang SC" charset="-122"/>
                <a:ea typeface="PingFang SC" charset="-122"/>
                <a:cs typeface="PingFang SC" charset="-122"/>
              </a:rPr>
              <a:t>Main idea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66858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72F30-1250-6449-B032-9AEDC49B7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675" y="546755"/>
            <a:ext cx="6132325" cy="589646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555FA4-0340-C840-82A7-E7B0100E552D}"/>
              </a:ext>
            </a:extLst>
          </p:cNvPr>
          <p:cNvSpPr/>
          <p:nvPr/>
        </p:nvSpPr>
        <p:spPr>
          <a:xfrm>
            <a:off x="127262" y="744718"/>
            <a:ext cx="2884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Red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" altLang="zh-CN"/>
              <a:t>texture patterns</a:t>
            </a:r>
          </a:p>
          <a:p>
            <a:r>
              <a:rPr lang="en-US" altLang="zh-CN">
                <a:solidFill>
                  <a:schemeClr val="accent6"/>
                </a:solidFill>
              </a:rPr>
              <a:t>Green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" altLang="zh-CN"/>
              <a:t>ghosting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A79496-3485-A24A-B1B5-82A95F8C4396}"/>
              </a:ext>
            </a:extLst>
          </p:cNvPr>
          <p:cNvSpPr txBox="1"/>
          <p:nvPr/>
        </p:nvSpPr>
        <p:spPr>
          <a:xfrm>
            <a:off x="63631" y="3685880"/>
            <a:ext cx="301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Use</a:t>
            </a:r>
            <a:r>
              <a:rPr kumimoji="1" lang="zh-CN" altLang="en-US"/>
              <a:t> </a:t>
            </a:r>
            <a:r>
              <a:rPr kumimoji="1" lang="en-US" altLang="zh-CN"/>
              <a:t>optical-flow</a:t>
            </a:r>
            <a:r>
              <a:rPr kumimoji="1" lang="zh-CN" altLang="en-US"/>
              <a:t> </a:t>
            </a:r>
            <a:r>
              <a:rPr kumimoji="1" lang="en-US" altLang="zh-CN"/>
              <a:t>warp</a:t>
            </a:r>
            <a:r>
              <a:rPr kumimoji="1" lang="zh-CN" altLang="en-US"/>
              <a:t> </a:t>
            </a:r>
            <a:r>
              <a:rPr kumimoji="1" lang="en-US" altLang="zh-CN"/>
              <a:t>feature</a:t>
            </a:r>
            <a:r>
              <a:rPr kumimoji="1" lang="zh-CN" altLang="en-US"/>
              <a:t> </a:t>
            </a:r>
            <a:r>
              <a:rPr kumimoji="1" lang="en-US" altLang="zh-CN"/>
              <a:t>F</a:t>
            </a:r>
            <a:r>
              <a:rPr kumimoji="1" lang="en-US" altLang="zh-CN" baseline="-25000"/>
              <a:t>t-1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F’</a:t>
            </a:r>
            <a:r>
              <a:rPr kumimoji="1" lang="en-US" altLang="zh-CN" baseline="-25000"/>
              <a:t>t</a:t>
            </a:r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C10A25-92CF-D54A-9B33-2F698ECFD2FE}"/>
              </a:ext>
            </a:extLst>
          </p:cNvPr>
          <p:cNvSpPr txBox="1"/>
          <p:nvPr/>
        </p:nvSpPr>
        <p:spPr>
          <a:xfrm>
            <a:off x="127262" y="4854804"/>
            <a:ext cx="288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there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>
                <a:solidFill>
                  <a:srgbClr val="FF0000"/>
                </a:solidFill>
              </a:rPr>
              <a:t>mask</a:t>
            </a:r>
            <a:r>
              <a:rPr kumimoji="1" lang="zh-CN" altLang="en-US">
                <a:solidFill>
                  <a:srgbClr val="FF0000"/>
                </a:solidFill>
              </a:rPr>
              <a:t> </a:t>
            </a:r>
            <a:r>
              <a:rPr kumimoji="1" lang="en-US" altLang="zh-CN">
                <a:solidFill>
                  <a:srgbClr val="FF0000"/>
                </a:solidFill>
              </a:rPr>
              <a:t>M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trade</a:t>
            </a:r>
            <a:r>
              <a:rPr kumimoji="1" lang="zh-CN" altLang="en-US"/>
              <a:t> </a:t>
            </a:r>
            <a:r>
              <a:rPr kumimoji="1" lang="en-US" altLang="zh-CN"/>
              <a:t>off</a:t>
            </a:r>
            <a:r>
              <a:rPr kumimoji="1" lang="zh-CN" altLang="en-US"/>
              <a:t> </a:t>
            </a:r>
            <a:r>
              <a:rPr kumimoji="1" lang="en-US" altLang="zh-CN"/>
              <a:t>between</a:t>
            </a:r>
            <a:r>
              <a:rPr kumimoji="1" lang="zh-CN" altLang="en-US"/>
              <a:t> </a:t>
            </a:r>
            <a:r>
              <a:rPr kumimoji="1" lang="en-US" altLang="zh-CN"/>
              <a:t>F</a:t>
            </a:r>
            <a:r>
              <a:rPr kumimoji="1" lang="en-US" altLang="zh-CN" baseline="-25000"/>
              <a:t>t-1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F’</a:t>
            </a:r>
            <a:r>
              <a:rPr kumimoji="1" lang="en-US" altLang="zh-CN" baseline="-25000"/>
              <a:t>t</a:t>
            </a:r>
            <a:r>
              <a:rPr kumimoji="1" lang="en-US" altLang="zh-CN"/>
              <a:t>?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0946E4-52C3-0544-8B85-D4E423799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01135"/>
            <a:ext cx="3163446" cy="5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8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5FB1C1-D4A2-0441-9191-300E5D58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98" y="1087879"/>
            <a:ext cx="5791004" cy="27043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556E21-701F-9647-9D84-94C79479BD46}"/>
              </a:ext>
            </a:extLst>
          </p:cNvPr>
          <p:cNvSpPr txBox="1"/>
          <p:nvPr/>
        </p:nvSpPr>
        <p:spPr>
          <a:xfrm>
            <a:off x="1676498" y="4295316"/>
            <a:ext cx="512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Use</a:t>
            </a:r>
            <a:r>
              <a:rPr kumimoji="1" lang="zh-CN" altLang="en-US"/>
              <a:t> </a:t>
            </a:r>
            <a:r>
              <a:rPr kumimoji="1" lang="en-US" altLang="zh-CN"/>
              <a:t>history</a:t>
            </a:r>
            <a:r>
              <a:rPr kumimoji="1" lang="zh-CN" altLang="en-US"/>
              <a:t> </a:t>
            </a:r>
            <a:r>
              <a:rPr kumimoji="1" lang="en-US" altLang="zh-CN"/>
              <a:t>information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stabilize</a:t>
            </a:r>
            <a:r>
              <a:rPr kumimoji="1" lang="zh-CN" altLang="en-US"/>
              <a:t> </a:t>
            </a:r>
            <a:r>
              <a:rPr kumimoji="1" lang="en-US" altLang="zh-CN"/>
              <a:t>stylized</a:t>
            </a:r>
            <a:r>
              <a:rPr kumimoji="1" lang="zh-CN" altLang="en-US"/>
              <a:t> </a:t>
            </a:r>
            <a:r>
              <a:rPr kumimoji="1" lang="en-US" altLang="zh-CN"/>
              <a:t>result</a:t>
            </a:r>
            <a:r>
              <a:rPr kumimoji="1"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393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5166</TotalTime>
  <Words>562</Words>
  <Application>Microsoft Macintosh PowerPoint</Application>
  <PresentationFormat>全屏显示(4:3)</PresentationFormat>
  <Paragraphs>78</Paragraphs>
  <Slides>17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DengXian</vt:lpstr>
      <vt:lpstr>DengXian</vt:lpstr>
      <vt:lpstr>等线 Light</vt:lpstr>
      <vt:lpstr>PingFang SC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朴智新</dc:creator>
  <cp:lastModifiedBy>朴智新</cp:lastModifiedBy>
  <cp:revision>104</cp:revision>
  <cp:lastPrinted>2018-06-30T00:00:58Z</cp:lastPrinted>
  <dcterms:created xsi:type="dcterms:W3CDTF">2017-11-18T05:46:02Z</dcterms:created>
  <dcterms:modified xsi:type="dcterms:W3CDTF">2018-07-05T09:01:17Z</dcterms:modified>
</cp:coreProperties>
</file>